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279" r:id="rId17"/>
    <p:sldId id="305" r:id="rId18"/>
    <p:sldId id="297" r:id="rId19"/>
    <p:sldId id="301" r:id="rId20"/>
    <p:sldId id="285" r:id="rId21"/>
    <p:sldId id="284" r:id="rId22"/>
    <p:sldId id="288" r:id="rId23"/>
    <p:sldId id="286" r:id="rId24"/>
    <p:sldId id="287" r:id="rId25"/>
    <p:sldId id="300" r:id="rId26"/>
    <p:sldId id="277" r:id="rId27"/>
    <p:sldId id="271" r:id="rId28"/>
    <p:sldId id="302" r:id="rId29"/>
    <p:sldId id="30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14/05/2019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14/05/2019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https://jinghuazhao.github.io/INF/</a:t>
            </a:r>
            <a:endParaRPr lang="en-GB" b="1" dirty="0" smtClean="0"/>
          </a:p>
          <a:p>
            <a:r>
              <a:rPr lang="en-GB" b="1" dirty="0" smtClean="0"/>
              <a:t>On behalf of the SCALLOP/INF1 consortium</a:t>
            </a:r>
            <a:endParaRPr lang="en-GB" dirty="0"/>
          </a:p>
          <a:p>
            <a:r>
              <a:rPr lang="en-GB" dirty="0" smtClean="0"/>
              <a:t>14/5/2019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a:t>(built from </a:t>
            </a:r>
            <a:r>
              <a:rPr lang="en-GB" dirty="0" err="1"/>
              <a:t>LocusZoom</a:t>
            </a:r>
            <a:r>
              <a:rPr lang="en-GB" dirty="0"/>
              <a:t> 1.4 </a:t>
            </a:r>
            <a:r>
              <a:rPr lang="en-GB" dirty="0" smtClean="0"/>
              <a:t>at TRYGGVE and </a:t>
            </a:r>
            <a:r>
              <a:rPr lang="en-GB" dirty="0"/>
              <a:t>also curated databases at cardio), </a:t>
            </a:r>
            <a:r>
              <a:rPr lang="en-GB" dirty="0"/>
              <a:t>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a:t>
            </a:r>
            <a:r>
              <a:rPr lang="en-GB" dirty="0" smtClean="0"/>
              <a:t>1KG, </a:t>
            </a:r>
            <a:r>
              <a:rPr lang="en-GB" dirty="0"/>
              <a:t>UK10K+1KG (INTERVAL genotypes) </a:t>
            </a:r>
            <a:r>
              <a:rPr lang="en-GB" dirty="0" smtClean="0"/>
              <a:t>and </a:t>
            </a:r>
            <a:r>
              <a:rPr lang="en-GB" dirty="0"/>
              <a:t>contrast with INTERVAL</a:t>
            </a:r>
            <a:r>
              <a:rPr lang="en-GB" dirty="0" smtClean="0"/>
              <a:t>.</a:t>
            </a:r>
          </a:p>
          <a:p>
            <a:r>
              <a:rPr lang="en-GB" dirty="0" smtClean="0"/>
              <a:t>cis/trans </a:t>
            </a:r>
            <a:r>
              <a:rPr lang="en-GB" dirty="0" smtClean="0"/>
              <a:t>classification of signals.</a:t>
            </a:r>
          </a:p>
          <a:p>
            <a:r>
              <a:rPr lang="en-GB" dirty="0" smtClean="0"/>
              <a:t>Replication of findings on OPG (Kwan et al. 2014) through </a:t>
            </a:r>
            <a:r>
              <a:rPr lang="en-GB" dirty="0" err="1" smtClean="0"/>
              <a:t>PhenoScanner</a:t>
            </a:r>
            <a:r>
              <a:rPr lang="en-GB" dirty="0" smtClean="0"/>
              <a:t>, initially v1.1 and later v2.</a:t>
            </a:r>
            <a:endParaRPr lang="en-GB" dirty="0"/>
          </a:p>
        </p:txBody>
      </p:sp>
    </p:spTree>
    <p:extLst>
      <p:ext uri="{BB962C8B-B14F-4D97-AF65-F5344CB8AC3E}">
        <p14:creationId xmlns:p14="http://schemas.microsoft.com/office/powerpoint/2010/main" val="28405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Approximately independent LD blocks</a:t>
            </a:r>
            <a:endParaRPr lang="en-GB" b="1" dirty="0"/>
          </a:p>
        </p:txBody>
      </p:sp>
      <p:sp>
        <p:nvSpPr>
          <p:cNvPr id="3" name="Content Placeholder 2"/>
          <p:cNvSpPr>
            <a:spLocks noGrp="1"/>
          </p:cNvSpPr>
          <p:nvPr>
            <p:ph idx="1"/>
          </p:nvPr>
        </p:nvSpPr>
        <p:spPr/>
        <p:txBody>
          <a:bodyPr>
            <a:normAutofit/>
          </a:bodyPr>
          <a:lstStyle/>
          <a:p>
            <a:r>
              <a:rPr lang="en-GB" dirty="0" smtClean="0"/>
              <a:t>The predefined 1703 autosomal regions have flanking distances #SNPs correspondence such that are 250kb (</a:t>
            </a:r>
            <a:r>
              <a:rPr lang="en-GB" dirty="0" smtClean="0"/>
              <a:t>36), </a:t>
            </a:r>
            <a:r>
              <a:rPr lang="en-GB" dirty="0" smtClean="0"/>
              <a:t>500kb (300) and 10mb (1701), which could lead to </a:t>
            </a:r>
            <a:r>
              <a:rPr lang="en-GB" dirty="0" smtClean="0"/>
              <a:t>-38 (</a:t>
            </a:r>
            <a:r>
              <a:rPr lang="en-GB" dirty="0" smtClean="0"/>
              <a:t>GCTA) or </a:t>
            </a:r>
            <a:r>
              <a:rPr lang="en-GB" dirty="0" smtClean="0"/>
              <a:t>+53 </a:t>
            </a:r>
            <a:r>
              <a:rPr lang="en-GB" dirty="0" smtClean="0"/>
              <a:t>(PLINK) </a:t>
            </a:r>
            <a:r>
              <a:rPr lang="en-GB" dirty="0" smtClean="0"/>
              <a:t>signals</a:t>
            </a:r>
            <a:r>
              <a:rPr lang="en-GB" dirty="0" smtClean="0"/>
              <a:t>.</a:t>
            </a:r>
          </a:p>
          <a:p>
            <a:r>
              <a:rPr lang="en-GB" dirty="0" smtClean="0"/>
              <a:t>Exclude regions </a:t>
            </a:r>
            <a:r>
              <a:rPr lang="en-GB" dirty="0" smtClean="0"/>
              <a:t>with high LD </a:t>
            </a:r>
            <a:r>
              <a:rPr lang="en-GB" dirty="0" smtClean="0"/>
              <a:t>including HLA, giving 1672 regions.</a:t>
            </a:r>
          </a:p>
          <a:p>
            <a:r>
              <a:rPr lang="en-GB" dirty="0" smtClean="0"/>
              <a:t>Overlap regions with GWAS </a:t>
            </a:r>
            <a:r>
              <a:rPr lang="en-GB" dirty="0" err="1" smtClean="0"/>
              <a:t>sumstats</a:t>
            </a:r>
            <a:r>
              <a:rPr lang="en-GB" dirty="0" smtClean="0"/>
              <a:t> to 233 protein-region pairs.</a:t>
            </a:r>
            <a:endParaRPr lang="en-GB" dirty="0" smtClean="0"/>
          </a:p>
          <a:p>
            <a:r>
              <a:rPr lang="en-GB" dirty="0" smtClean="0"/>
              <a:t>Obtain near-independent signals by PLINK and GCTA.</a:t>
            </a:r>
          </a:p>
          <a:p>
            <a:r>
              <a:rPr lang="en-GB" dirty="0" smtClean="0"/>
              <a:t>Conduct downstream analysis: cis/trans classification and </a:t>
            </a:r>
            <a:r>
              <a:rPr lang="en-GB" dirty="0" err="1" smtClean="0"/>
              <a:t>PhenoScanner</a:t>
            </a:r>
            <a:r>
              <a:rPr lang="en-GB" dirty="0" smtClean="0"/>
              <a:t> annotation.</a:t>
            </a:r>
          </a:p>
        </p:txBody>
      </p:sp>
    </p:spTree>
    <p:extLst>
      <p:ext uri="{BB962C8B-B14F-4D97-AF65-F5344CB8AC3E}">
        <p14:creationId xmlns:p14="http://schemas.microsoft.com/office/powerpoint/2010/main" val="189452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smtClean="0"/>
              <a:t>375</a:t>
            </a:r>
            <a:r>
              <a:rPr lang="en-GB" b="1" smtClean="0"/>
              <a:t> </a:t>
            </a:r>
            <a:r>
              <a:rPr lang="en-GB" b="1" dirty="0" smtClean="0"/>
              <a:t>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a:t>
            </a:r>
            <a:r>
              <a:rPr lang="en-GB" altLang="en-US" dirty="0" smtClean="0"/>
              <a:t>here </a:t>
            </a:r>
            <a:r>
              <a:rPr lang="en-GB" altLang="en-US" dirty="0"/>
              <a:t>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a:t>
            </a:r>
            <a:r>
              <a:rPr lang="en-GB" altLang="en-US" dirty="0" smtClean="0">
                <a:latin typeface="Arial" charset="0"/>
              </a:rPr>
              <a:t>resolves </a:t>
            </a:r>
            <a:r>
              <a:rPr lang="en-GB" altLang="en-US" dirty="0">
                <a:latin typeface="Arial" charset="0"/>
              </a:rPr>
              <a:t>the uncertainty in LD-window </a:t>
            </a:r>
            <a:r>
              <a:rPr lang="en-GB" altLang="en-US" dirty="0" smtClean="0">
                <a:latin typeface="Arial" charset="0"/>
              </a:rPr>
              <a:t>specification. </a:t>
            </a:r>
            <a:r>
              <a:rPr lang="en-GB" altLang="en-US" dirty="0">
                <a:latin typeface="Arial" charset="0"/>
              </a:rPr>
              <a:t>The specific findings on OPG </a:t>
            </a:r>
            <a:r>
              <a:rPr lang="en-GB" altLang="en-US" dirty="0" smtClean="0">
                <a:latin typeface="Arial" charset="0"/>
              </a:rPr>
              <a:t>(and also TNFSF14, IL12B, not shown) were </a:t>
            </a:r>
            <a:r>
              <a:rPr lang="en-GB" altLang="en-US" dirty="0">
                <a:latin typeface="Arial" charset="0"/>
              </a:rPr>
              <a:t>just </a:t>
            </a:r>
            <a:r>
              <a:rPr lang="en-GB" altLang="en-US" dirty="0" smtClean="0">
                <a:latin typeface="Arial" charset="0"/>
              </a:rPr>
              <a:t>examples </a:t>
            </a:r>
            <a:r>
              <a:rPr lang="en-GB" altLang="en-US" dirty="0">
                <a:latin typeface="Arial" charset="0"/>
              </a:rPr>
              <a:t>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92500" lnSpcReduction="1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b="1" dirty="0" smtClean="0"/>
              <a:t>CEU</a:t>
            </a:r>
            <a:r>
              <a:rPr lang="en-GB" dirty="0" smtClean="0"/>
              <a:t>. Adam, Jimmy, Bram.</a:t>
            </a:r>
          </a:p>
          <a:p>
            <a:r>
              <a:rPr lang="en-GB" b="1" dirty="0"/>
              <a:t>SCALLOP</a:t>
            </a:r>
            <a:r>
              <a:rPr lang="en-GB" dirty="0"/>
              <a:t>. IT and TRYGGVE, Lasse, Anders.</a:t>
            </a:r>
          </a:p>
          <a:p>
            <a:endParaRPr lang="en-GB" dirty="0"/>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pPr marL="0" indent="0">
              <a:buNone/>
            </a:pPr>
            <a:r>
              <a:rPr lang="en-GB" i="1" dirty="0" smtClean="0"/>
              <a:t>from https://www.olink.com/data-you-can-trust/technology/</a:t>
            </a:r>
            <a:endParaRPr lang="en-GB" i="1" dirty="0"/>
          </a:p>
        </p:txBody>
      </p:sp>
    </p:spTree>
    <p:extLst>
      <p:ext uri="{BB962C8B-B14F-4D97-AF65-F5344CB8AC3E}">
        <p14:creationId xmlns:p14="http://schemas.microsoft.com/office/powerpoint/2010/main" val="685193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smtClean="0"/>
              <a:t>9/5/19 </a:t>
            </a:r>
            <a:r>
              <a:rPr lang="en-GB" dirty="0"/>
              <a:t>–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Both 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Both </a:t>
            </a:r>
            <a:r>
              <a:rPr lang="en-GB" altLang="en-US" dirty="0" err="1" smtClean="0">
                <a:latin typeface="Arial" charset="0"/>
                <a:ea typeface="SimSun" pitchFamily="2" charset="-122"/>
              </a:rPr>
              <a:t>Genomewide</a:t>
            </a:r>
            <a:r>
              <a:rPr lang="en-GB" altLang="en-US" dirty="0" smtClean="0">
                <a:latin typeface="Arial" charset="0"/>
                <a:ea typeface="SimSun" pitchFamily="2" charset="-122"/>
              </a:rPr>
              <a:t> and by 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a:t>
            </a:r>
            <a:r>
              <a:rPr lang="en-GB" altLang="en-US" dirty="0" smtClean="0">
                <a:latin typeface="Arial" charset="0"/>
                <a:ea typeface="SimSun" pitchFamily="2" charset="-122"/>
              </a:rPr>
              <a:t>.</a:t>
            </a:r>
            <a:endParaRPr lang="en-GB" altLang="en-US" dirty="0" smtClean="0">
              <a:latin typeface="Arial" charset="0"/>
              <a:ea typeface="SimSun" pitchFamily="2" charset="-122"/>
            </a:endParaRP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a:t>
            </a:r>
            <a:r>
              <a:rPr lang="en-GB" altLang="en-US" dirty="0" smtClean="0">
                <a:latin typeface="Arial" charset="0"/>
                <a:ea typeface="SimSun" pitchFamily="2" charset="-122"/>
              </a:rPr>
              <a:t>significance ~ 5e-10.</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a:t>
            </a:r>
            <a:r>
              <a:rPr lang="en-GB" dirty="0" smtClean="0"/>
              <a:t>OPG/TNFSF14.</a:t>
            </a:r>
            <a:endParaRPr lang="en-GB" dirty="0"/>
          </a:p>
          <a:p>
            <a:r>
              <a:rPr lang="en-GB" dirty="0"/>
              <a:t>Switch to SNPTEST on transformed measurement ~ </a:t>
            </a:r>
            <a:r>
              <a:rPr lang="en-GB" dirty="0" smtClean="0"/>
              <a:t>age+sex+PC1-PC5, where PCs were derived from pruned SNPs.</a:t>
            </a:r>
            <a:endParaRPr lang="en-GB" dirty="0"/>
          </a:p>
          <a:p>
            <a:r>
              <a:rPr lang="en-GB" dirty="0"/>
              <a:t>Exclusion of six related </a:t>
            </a:r>
            <a:r>
              <a:rPr lang="en-GB" dirty="0" smtClean="0"/>
              <a:t>individuals.</a:t>
            </a:r>
            <a:endParaRPr lang="en-GB" dirty="0"/>
          </a:p>
          <a:p>
            <a:r>
              <a:rPr lang="en-GB" dirty="0"/>
              <a:t>INFO score was compared between SNPTEST and </a:t>
            </a:r>
            <a:r>
              <a:rPr lang="en-GB" dirty="0" err="1"/>
              <a:t>qctool</a:t>
            </a:r>
            <a:r>
              <a:rPr lang="en-GB" dirty="0"/>
              <a:t> –</a:t>
            </a:r>
            <a:r>
              <a:rPr lang="en-GB" dirty="0" err="1" smtClean="0"/>
              <a:t>snp</a:t>
            </a:r>
            <a:r>
              <a:rPr lang="en-GB" dirty="0" smtClean="0"/>
              <a:t>-stats.</a:t>
            </a:r>
            <a:endParaRPr lang="en-GB" dirty="0"/>
          </a:p>
          <a:p>
            <a:r>
              <a:rPr lang="en-GB" dirty="0"/>
              <a:t>Final sample size </a:t>
            </a:r>
            <a:r>
              <a:rPr lang="en-GB" dirty="0" smtClean="0"/>
              <a:t>N=1,064.</a:t>
            </a:r>
            <a:endParaRPr lang="en-GB" dirty="0"/>
          </a:p>
          <a:p>
            <a:r>
              <a:rPr lang="en-GB" dirty="0"/>
              <a:t>Several disruptions on cardio/TRYGGVE and FGF.5 for #</a:t>
            </a:r>
            <a:r>
              <a:rPr lang="en-GB" dirty="0" smtClean="0"/>
              <a:t>SNPs.</a:t>
            </a:r>
            <a:endParaRPr lang="en-GB" dirty="0"/>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a:t>
            </a:r>
            <a:r>
              <a:rPr lang="en-GB" dirty="0" smtClean="0"/>
              <a:t>(as composed to the p-value based counterpart</a:t>
            </a:r>
            <a:r>
              <a:rPr lang="en-GB" dirty="0"/>
              <a: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smtClean="0"/>
              <a:t>The majority of </a:t>
            </a:r>
            <a:r>
              <a:rPr lang="en-GB" dirty="0" err="1" smtClean="0"/>
              <a:t>sumstats</a:t>
            </a:r>
            <a:r>
              <a:rPr lang="en-GB" dirty="0" smtClean="0"/>
              <a:t> </a:t>
            </a:r>
            <a:r>
              <a:rPr lang="en-GB" dirty="0"/>
              <a:t>are </a:t>
            </a:r>
            <a:r>
              <a:rPr lang="en-GB" dirty="0" smtClean="0"/>
              <a:t>satisfactory</a:t>
            </a:r>
            <a:r>
              <a:rPr lang="en-GB" dirty="0"/>
              <a:t>.</a:t>
            </a:r>
          </a:p>
          <a:p>
            <a:r>
              <a:rPr lang="en-GB" dirty="0" smtClean="0"/>
              <a:t>However, there were a small number (~20) </a:t>
            </a:r>
            <a:r>
              <a:rPr lang="en-GB" dirty="0" smtClean="0"/>
              <a:t>of problematic proteins according to </a:t>
            </a:r>
            <a:r>
              <a:rPr lang="en-GB" dirty="0" smtClean="0"/>
              <a:t>QCGWAS, with which Manhattan </a:t>
            </a:r>
            <a:r>
              <a:rPr lang="en-GB" dirty="0"/>
              <a:t>plots were produced for each protein from each cohort</a:t>
            </a:r>
            <a:r>
              <a:rPr lang="en-GB" dirty="0" smtClean="0"/>
              <a:t>. It appeared that the total number was a function of MAF, from ~20 at 0.03 to 3 at 0.1.</a:t>
            </a:r>
            <a:endParaRPr lang="en-GB" dirty="0"/>
          </a:p>
          <a:p>
            <a:r>
              <a:rPr lang="en-GB" dirty="0" smtClean="0"/>
              <a:t>The </a:t>
            </a:r>
            <a:r>
              <a:rPr lang="en-GB" dirty="0" smtClean="0"/>
              <a:t>QC over </a:t>
            </a:r>
            <a:r>
              <a:rPr lang="en-GB" dirty="0" err="1" smtClean="0"/>
              <a:t>IFN.gamma</a:t>
            </a:r>
            <a:r>
              <a:rPr lang="en-GB" dirty="0" smtClean="0"/>
              <a:t> is given below as example.</a:t>
            </a:r>
          </a:p>
          <a:p>
            <a:pPr lvl="1"/>
            <a:r>
              <a:rPr lang="en-GB" dirty="0" smtClean="0"/>
              <a:t>QCGWAS.</a:t>
            </a:r>
          </a:p>
          <a:p>
            <a:pPr lvl="1"/>
            <a:r>
              <a:rPr lang="en-GB" dirty="0" smtClean="0"/>
              <a:t>Information from cohort on those proteins links to LLOD</a:t>
            </a:r>
            <a:r>
              <a:rPr lang="en-GB" dirty="0" smtClean="0"/>
              <a:t>.</a:t>
            </a:r>
          </a:p>
          <a:p>
            <a:pPr lvl="1"/>
            <a:r>
              <a:rPr lang="en-GB" dirty="0" smtClean="0"/>
              <a:t>Exclusion from METAL.</a:t>
            </a:r>
          </a:p>
          <a:p>
            <a:pPr lvl="1"/>
            <a:r>
              <a:rPr lang="en-GB" dirty="0" smtClean="0"/>
              <a:t>Eventual </a:t>
            </a:r>
            <a:r>
              <a:rPr lang="en-GB" dirty="0" smtClean="0"/>
              <a:t>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TotalTime>
  <Words>1485</Words>
  <Application>Microsoft Office PowerPoint</Application>
  <PresentationFormat>Widescreen</PresentationFormat>
  <Paragraphs>214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Results</vt:lpstr>
      <vt:lpstr>Approximately independent LD blocks</vt:lpstr>
      <vt:lpstr>375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587</cp:revision>
  <dcterms:created xsi:type="dcterms:W3CDTF">2018-11-11T14:47:16Z</dcterms:created>
  <dcterms:modified xsi:type="dcterms:W3CDTF">2019-05-14T14:04:03Z</dcterms:modified>
</cp:coreProperties>
</file>